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sldIdLst>
    <p:sldId id="256" r:id="rId2"/>
    <p:sldId id="257" r:id="rId3"/>
    <p:sldId id="258" r:id="rId4"/>
    <p:sldId id="259" r:id="rId5"/>
    <p:sldId id="261" r:id="rId6"/>
    <p:sldId id="263" r:id="rId7"/>
    <p:sldId id="266" r:id="rId8"/>
    <p:sldId id="26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03-Dec-20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428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03-Dec-20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912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03-Dec-20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427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03-Dec-20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452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03-Dec-20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883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03-Dec-20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572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03-Dec-20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70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03-Dec-20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557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03-Dec-20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28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03-Dec-20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500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03-Dec-20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776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03-Dec-20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3880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17" r:id="rId6"/>
    <p:sldLayoutId id="2147483713" r:id="rId7"/>
    <p:sldLayoutId id="2147483714" r:id="rId8"/>
    <p:sldLayoutId id="2147483715" r:id="rId9"/>
    <p:sldLayoutId id="2147483716" r:id="rId10"/>
    <p:sldLayoutId id="214748371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4B7926-6DA8-4A96-A587-C20351FFA2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dirty="0"/>
              <a:t>Simulink Model Based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D9D57C-3FFF-488D-88E3-CE4EBF276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Islam Mansour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50634E-A04E-4E70-A76E-201D5B9BF3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08" r="22861"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62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A42C1-3AA2-497A-BB9A-19EAC9DA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F5293-D506-43DB-90FF-5E5FB95676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0000"/>
                </a:solidFill>
              </a:rPr>
              <a:t>system design </a:t>
            </a:r>
            <a:r>
              <a:rPr lang="en-US" dirty="0"/>
              <a:t>consisting of several stages such as</a:t>
            </a:r>
          </a:p>
          <a:p>
            <a:pPr lvl="1"/>
            <a:r>
              <a:rPr lang="en-US" dirty="0"/>
              <a:t>Requirement Specification</a:t>
            </a:r>
          </a:p>
          <a:p>
            <a:pPr lvl="1"/>
            <a:r>
              <a:rPr lang="en-US" dirty="0"/>
              <a:t>Design</a:t>
            </a:r>
          </a:p>
          <a:p>
            <a:pPr lvl="1"/>
            <a:r>
              <a:rPr lang="en-US" dirty="0"/>
              <a:t>Prototyping </a:t>
            </a:r>
          </a:p>
          <a:p>
            <a:pPr lvl="1"/>
            <a:r>
              <a:rPr lang="en-US" dirty="0"/>
              <a:t>Evaluation</a:t>
            </a:r>
          </a:p>
          <a:p>
            <a:r>
              <a:rPr lang="en-US" dirty="0"/>
              <a:t>The interactive system design is </a:t>
            </a:r>
            <a:r>
              <a:rPr lang="en-US" dirty="0">
                <a:solidFill>
                  <a:srgbClr val="FF0000"/>
                </a:solidFill>
              </a:rPr>
              <a:t>highly iterative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542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05140-040F-4C7C-A0B7-9100ED282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ED82F-68B2-4112-BB93-C11149703F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2108201"/>
            <a:ext cx="5709920" cy="3760891"/>
          </a:xfrm>
        </p:spPr>
        <p:txBody>
          <a:bodyPr/>
          <a:lstStyle/>
          <a:p>
            <a:r>
              <a:rPr lang="en-US" altLang="en-US" dirty="0"/>
              <a:t>The </a:t>
            </a:r>
            <a:r>
              <a:rPr lang="en-US" altLang="en-US" dirty="0">
                <a:solidFill>
                  <a:srgbClr val="C00000"/>
                </a:solidFill>
              </a:rPr>
              <a:t>iterative life cycle </a:t>
            </a:r>
            <a:r>
              <a:rPr lang="en-US" altLang="en-US" dirty="0"/>
              <a:t>is </a:t>
            </a:r>
          </a:p>
          <a:p>
            <a:pPr lvl="1"/>
            <a:r>
              <a:rPr lang="en-US" altLang="en-US" dirty="0">
                <a:solidFill>
                  <a:srgbClr val="C00000"/>
                </a:solidFill>
              </a:rPr>
              <a:t>Time consuming </a:t>
            </a:r>
            <a:r>
              <a:rPr lang="en-US" altLang="en-US" dirty="0"/>
              <a:t>and </a:t>
            </a:r>
          </a:p>
          <a:p>
            <a:pPr lvl="1"/>
            <a:r>
              <a:rPr lang="en-US" altLang="en-US" dirty="0"/>
              <a:t>Also requires </a:t>
            </a:r>
            <a:r>
              <a:rPr lang="en-US" altLang="en-US" dirty="0">
                <a:solidFill>
                  <a:srgbClr val="C00000"/>
                </a:solidFill>
              </a:rPr>
              <a:t>cost</a:t>
            </a:r>
            <a:r>
              <a:rPr lang="en-US" altLang="en-US" dirty="0"/>
              <a:t> (for coding and testing)</a:t>
            </a:r>
          </a:p>
          <a:p>
            <a:r>
              <a:rPr lang="en-US" altLang="en-US" dirty="0"/>
              <a:t>It is always good if we have an alternative method that </a:t>
            </a:r>
            <a:r>
              <a:rPr lang="en-US" altLang="en-US" dirty="0">
                <a:solidFill>
                  <a:srgbClr val="C00000"/>
                </a:solidFill>
              </a:rPr>
              <a:t>reduces </a:t>
            </a:r>
          </a:p>
          <a:p>
            <a:pPr lvl="1"/>
            <a:r>
              <a:rPr lang="en-US" altLang="en-US" dirty="0"/>
              <a:t>Time, effort and cost required for the design life cycle</a:t>
            </a:r>
          </a:p>
          <a:p>
            <a:r>
              <a:rPr lang="en-US" altLang="en-US" dirty="0">
                <a:solidFill>
                  <a:srgbClr val="C00000"/>
                </a:solidFill>
              </a:rPr>
              <a:t>Model-based design</a:t>
            </a:r>
            <a:r>
              <a:rPr lang="en-US" altLang="en-US" dirty="0"/>
              <a:t> provides one such alternative </a:t>
            </a:r>
          </a:p>
        </p:txBody>
      </p:sp>
      <p:pic>
        <p:nvPicPr>
          <p:cNvPr id="1026" name="Picture 2" descr="Design Iteration | Curtis Bacon">
            <a:extLst>
              <a:ext uri="{FF2B5EF4-FFF2-40B4-BE49-F238E27FC236}">
                <a16:creationId xmlns:a16="http://schemas.microsoft.com/office/drawing/2014/main" id="{3793CF08-7553-4B93-9670-EE110F416B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7157" y="2621808"/>
            <a:ext cx="5086350" cy="2733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0465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E7092-53E8-4F75-8BAC-3BF4C3D0B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2EA01-1A01-4335-9932-C7C3A262D8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Simulink provides the tools for model-based design, which we have used for drag model simulation:</a:t>
            </a:r>
          </a:p>
          <a:p>
            <a:pPr lvl="1"/>
            <a:r>
              <a:rPr lang="en-US" dirty="0"/>
              <a:t>Aerospace </a:t>
            </a:r>
            <a:r>
              <a:rPr lang="en-US" dirty="0" err="1"/>
              <a:t>Blockset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Aerospace </a:t>
            </a:r>
            <a:r>
              <a:rPr lang="en-US" dirty="0" err="1"/>
              <a:t>Blockset</a:t>
            </a:r>
            <a:r>
              <a:rPr lang="en-US" dirty="0"/>
              <a:t> CubeSat Simulation Library</a:t>
            </a:r>
          </a:p>
          <a:p>
            <a:pPr lvl="1"/>
            <a:r>
              <a:rPr lang="en-US" dirty="0"/>
              <a:t>Control System Toolbox</a:t>
            </a:r>
          </a:p>
          <a:p>
            <a:pPr lvl="1"/>
            <a:r>
              <a:rPr lang="en-US" dirty="0"/>
              <a:t>System Test, Validation, and Verification</a:t>
            </a:r>
          </a:p>
          <a:p>
            <a:pPr lvl="1"/>
            <a:r>
              <a:rPr lang="en-US" dirty="0"/>
              <a:t>Basic Atmosphere Model (complex models needs to implement it yourself)</a:t>
            </a:r>
          </a:p>
          <a:p>
            <a:pPr lvl="1"/>
            <a:r>
              <a:rPr lang="en-US" dirty="0"/>
              <a:t>Spherical Harmonic Gravity Model</a:t>
            </a:r>
          </a:p>
          <a:p>
            <a:pPr marL="201168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9135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imulink - Simulation und Model-Based Design - MATLAB &amp; Simu">
            <a:hlinkClick r:id="" action="ppaction://media"/>
            <a:extLst>
              <a:ext uri="{FF2B5EF4-FFF2-40B4-BE49-F238E27FC236}">
                <a16:creationId xmlns:a16="http://schemas.microsoft.com/office/drawing/2014/main" id="{A1143F28-0B61-42B8-B459-BCDA3DCA4C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150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3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80B07-6452-4CE0-8C69-62FDDC0F4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CuBy CubeSat Drag Simulation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AF18681-8779-48CD-8DCB-055AE52B00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1523" y="2108200"/>
            <a:ext cx="7689280" cy="3760788"/>
          </a:xfrm>
        </p:spPr>
      </p:pic>
    </p:spTree>
    <p:extLst>
      <p:ext uri="{BB962C8B-B14F-4D97-AF65-F5344CB8AC3E}">
        <p14:creationId xmlns:p14="http://schemas.microsoft.com/office/powerpoint/2010/main" val="129767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8BD99E1D-6485-42E5-8780-01DBC6F5F5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6111" y="905933"/>
            <a:ext cx="9691782" cy="5039728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C6DBBE3-75E1-4D2E-B9DE-C86E37FE2844}"/>
              </a:ext>
            </a:extLst>
          </p:cNvPr>
          <p:cNvCxnSpPr/>
          <p:nvPr/>
        </p:nvCxnSpPr>
        <p:spPr>
          <a:xfrm flipH="1" flipV="1">
            <a:off x="1446245" y="1838131"/>
            <a:ext cx="951722" cy="877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2052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70484-1035-4DB9-9DEB-20A5CBE0D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Loading the model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0B941D-F286-4C80-81FC-ED52347AED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9794" y="2108200"/>
            <a:ext cx="6252738" cy="3760788"/>
          </a:xfrm>
        </p:spPr>
      </p:pic>
    </p:spTree>
    <p:extLst>
      <p:ext uri="{BB962C8B-B14F-4D97-AF65-F5344CB8AC3E}">
        <p14:creationId xmlns:p14="http://schemas.microsoft.com/office/powerpoint/2010/main" val="416055780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LightSeedRightStep">
      <a:dk1>
        <a:srgbClr val="000000"/>
      </a:dk1>
      <a:lt1>
        <a:srgbClr val="FFFFFF"/>
      </a:lt1>
      <a:dk2>
        <a:srgbClr val="413424"/>
      </a:dk2>
      <a:lt2>
        <a:srgbClr val="E2E7E8"/>
      </a:lt2>
      <a:accent1>
        <a:srgbClr val="C39791"/>
      </a:accent1>
      <a:accent2>
        <a:srgbClr val="BA9F7F"/>
      </a:accent2>
      <a:accent3>
        <a:srgbClr val="A7A57E"/>
      </a:accent3>
      <a:accent4>
        <a:srgbClr val="97AB75"/>
      </a:accent4>
      <a:accent5>
        <a:srgbClr val="8BAD83"/>
      </a:accent5>
      <a:accent6>
        <a:srgbClr val="78AF83"/>
      </a:accent6>
      <a:hlink>
        <a:srgbClr val="598C93"/>
      </a:hlink>
      <a:folHlink>
        <a:srgbClr val="7F7F7F"/>
      </a:folHlink>
    </a:clrScheme>
    <a:fontScheme name="Retrospect">
      <a:majorFont>
        <a:latin typeface="Avenir Next LT Pro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venir Next LT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133</Words>
  <Application>Microsoft Office PowerPoint</Application>
  <PresentationFormat>Widescreen</PresentationFormat>
  <Paragraphs>26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Avenir Next LT Pro</vt:lpstr>
      <vt:lpstr>Avenir Next LT Pro Light</vt:lpstr>
      <vt:lpstr>Calibri</vt:lpstr>
      <vt:lpstr>RetrospectVTI</vt:lpstr>
      <vt:lpstr>Simulink Model Based Design</vt:lpstr>
      <vt:lpstr>Objective</vt:lpstr>
      <vt:lpstr>Objective</vt:lpstr>
      <vt:lpstr>Motivation</vt:lpstr>
      <vt:lpstr>PowerPoint Presentation</vt:lpstr>
      <vt:lpstr>CuBy CubeSat Drag Simulation</vt:lpstr>
      <vt:lpstr>PowerPoint Presentation</vt:lpstr>
      <vt:lpstr>Loading the model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Simulink Model Based Design</dc:title>
  <dc:creator>Islam A. Mansour</dc:creator>
  <cp:lastModifiedBy>Islam A. Mansour</cp:lastModifiedBy>
  <cp:revision>4</cp:revision>
  <dcterms:created xsi:type="dcterms:W3CDTF">2020-12-03T10:56:05Z</dcterms:created>
  <dcterms:modified xsi:type="dcterms:W3CDTF">2020-12-03T10:57:40Z</dcterms:modified>
</cp:coreProperties>
</file>

<file path=docProps/thumbnail.jpeg>
</file>